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CF9"/>
    <a:srgbClr val="182A6B"/>
    <a:srgbClr val="8EC5ED"/>
    <a:srgbClr val="B7D9F3"/>
    <a:srgbClr val="E6E6E6"/>
    <a:srgbClr val="182D6F"/>
    <a:srgbClr val="1C8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3557" autoAdjust="0"/>
  </p:normalViewPr>
  <p:slideViewPr>
    <p:cSldViewPr snapToGrid="0">
      <p:cViewPr varScale="1">
        <p:scale>
          <a:sx n="77" d="100"/>
          <a:sy n="77" d="100"/>
        </p:scale>
        <p:origin x="3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F4BC0-462E-4CA9-A60F-80229F7E96D6}" type="datetimeFigureOut">
              <a:rPr lang="pt-BR" smtClean="0"/>
              <a:t>09/02/2026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57438" y="1279525"/>
            <a:ext cx="23907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49ECF-0D6A-4E31-9C47-3425E011A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79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49ECF-0D6A-4E31-9C47-3425E011A72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29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47AEF589-A613-E8CD-8118-4B933660C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042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299DD2-24C8-FA01-3B06-91DA730A43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4241"/>
            <a:ext cx="6858000" cy="7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7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03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EC8CEA4-81C1-9DC3-D4EE-29A80C73C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697691"/>
              </p:ext>
            </p:extLst>
          </p:nvPr>
        </p:nvGraphicFramePr>
        <p:xfrm>
          <a:off x="368827" y="2543243"/>
          <a:ext cx="6120345" cy="453179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968655">
                  <a:extLst>
                    <a:ext uri="{9D8B030D-6E8A-4147-A177-3AD203B41FA5}">
                      <a16:colId xmlns:a16="http://schemas.microsoft.com/office/drawing/2014/main" val="1854042274"/>
                    </a:ext>
                  </a:extLst>
                </a:gridCol>
                <a:gridCol w="1177118">
                  <a:extLst>
                    <a:ext uri="{9D8B030D-6E8A-4147-A177-3AD203B41FA5}">
                      <a16:colId xmlns:a16="http://schemas.microsoft.com/office/drawing/2014/main" val="977354744"/>
                    </a:ext>
                  </a:extLst>
                </a:gridCol>
                <a:gridCol w="1900238">
                  <a:extLst>
                    <a:ext uri="{9D8B030D-6E8A-4147-A177-3AD203B41FA5}">
                      <a16:colId xmlns:a16="http://schemas.microsoft.com/office/drawing/2014/main" val="2340782299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784420194"/>
                    </a:ext>
                  </a:extLst>
                </a:gridCol>
                <a:gridCol w="1155172">
                  <a:extLst>
                    <a:ext uri="{9D8B030D-6E8A-4147-A177-3AD203B41FA5}">
                      <a16:colId xmlns:a16="http://schemas.microsoft.com/office/drawing/2014/main" val="3157234356"/>
                    </a:ext>
                  </a:extLst>
                </a:gridCol>
              </a:tblGrid>
              <a:tr h="554159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n>
                            <a:noFill/>
                          </a:ln>
                          <a:latin typeface="Myriad Pro Black" panose="020B0803030403020204" pitchFamily="34" charset="0"/>
                        </a:rPr>
                        <a:t>Finalidade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82A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n>
                            <a:noFill/>
                          </a:ln>
                          <a:latin typeface="Myriad Pro Black" panose="020B0803030403020204" pitchFamily="34" charset="0"/>
                        </a:rPr>
                        <a:t>Linha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82A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n>
                            <a:noFill/>
                          </a:ln>
                          <a:latin typeface="Myriad Pro Black" panose="020B0803030403020204" pitchFamily="34" charset="0"/>
                        </a:rPr>
                        <a:t>Descrição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82A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n>
                            <a:noFill/>
                          </a:ln>
                          <a:latin typeface="Myriad Pro Black" panose="020B0803030403020204" pitchFamily="34" charset="0"/>
                        </a:rPr>
                        <a:t>Taxa aproximada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82A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n>
                            <a:noFill/>
                          </a:ln>
                          <a:latin typeface="Myriad Pro Black" panose="020B0803030403020204" pitchFamily="34" charset="0"/>
                        </a:rPr>
                        <a:t>Prazo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82A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55593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Capital de Giro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BNDES Crédito Pequenas Empresas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Empréstimo para empresas com faturamento de até R$300 milhões </a:t>
                      </a:r>
                      <a:endParaRPr lang="pt-BR" sz="900" dirty="0">
                        <a:solidFill>
                          <a:srgbClr val="182A6B"/>
                        </a:solidFill>
                        <a:latin typeface="Myriad Pro Black" panose="020B0803030403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1,86%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60 meses, carência de 24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7752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pt-BR" sz="900" dirty="0">
                        <a:latin typeface="Myriad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Pronampe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Empréstimo para MPE’s, no limite de até 30% do faturamento anual.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1,67%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72 meses, carência de 12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67374"/>
                  </a:ext>
                </a:extLst>
              </a:tr>
              <a:tr h="366072">
                <a:tc vMerge="1">
                  <a:txBody>
                    <a:bodyPr/>
                    <a:lstStyle/>
                    <a:p>
                      <a:pPr algn="l"/>
                      <a:endParaRPr lang="pt-BR" sz="900" dirty="0">
                        <a:solidFill>
                          <a:srgbClr val="182A6B"/>
                        </a:solidFill>
                        <a:latin typeface="Myriad Pro Black" panose="020B0803030403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Fomento Giro Fácil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Empréstimo de até R$ 500 mil para empresas que faturam até R$ 16 milhões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1,15%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48 meses, carência de 3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8214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pt-BR" sz="900" dirty="0">
                        <a:solidFill>
                          <a:srgbClr val="182A6B"/>
                        </a:solidFill>
                        <a:latin typeface="Myriad Pro Black" panose="020B08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Induscoop (FIEP – Sicoob Unicoob)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Empréstimo para indústrias atendidas pela parceria Induscoop.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1,60%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24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795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Máquinas e Equipamentos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BNDES Finame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Aquisição de máquinas e equipamentos nacionais, novos e credenciados no BNDES.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1,48%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120 meses, carência de 24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34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pt-BR" sz="900" dirty="0">
                        <a:latin typeface="Myriad Pro Black" panose="020B0803030403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Caixa Econômica - BCD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Aquisição de máquinas e equipamentos, novos ou usados.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1,63%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60 meses, carência de 06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492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pt-BR" sz="900" dirty="0">
                        <a:solidFill>
                          <a:srgbClr val="182A6B"/>
                        </a:solidFill>
                        <a:latin typeface="Myriad Pro Black" panose="020B08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Induscoop (FIEP – Sicoob Unicoob)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Linha de investimento - Induscoop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1,69%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60 meses, carência de 06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22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Investimento e Compra de Insumos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BNDES Finame Materiais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Aquisição de bens industrializados credenciados pelo BNDES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1,54%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84 meses, carência de 12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212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Eficiência Energética e Energias renováveis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BNDES Finame Baixo Carbono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Aquisição de sistemas de geração de energia renovável equipamentos com maiores índices de eficiência energética.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0,98%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120 meses, carência de 24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816665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E0F5DB6-FC27-0C05-3929-FEEC1DF19AFE}"/>
              </a:ext>
            </a:extLst>
          </p:cNvPr>
          <p:cNvSpPr txBox="1"/>
          <p:nvPr/>
        </p:nvSpPr>
        <p:spPr>
          <a:xfrm>
            <a:off x="5372734" y="1509124"/>
            <a:ext cx="117145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dirty="0">
                <a:solidFill>
                  <a:srgbClr val="1C8BDB"/>
                </a:solidFill>
                <a:latin typeface="Myriad Pro" panose="020B0503030403020204" pitchFamily="34" charset="0"/>
                <a:cs typeface="Calibri" panose="020F0502020204030204"/>
              </a:rPr>
              <a:t>Fevereiro</a:t>
            </a:r>
            <a:endParaRPr lang="pt-BR" sz="1400" dirty="0">
              <a:cs typeface="Calibri" panose="020F0502020204030204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10D2738-1D23-7568-FF69-978313E22CC0}"/>
              </a:ext>
            </a:extLst>
          </p:cNvPr>
          <p:cNvSpPr txBox="1"/>
          <p:nvPr/>
        </p:nvSpPr>
        <p:spPr>
          <a:xfrm>
            <a:off x="5513466" y="1730434"/>
            <a:ext cx="88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1C8BDB"/>
                </a:solidFill>
                <a:latin typeface="Myriad Pro Black" panose="020B0803030403020204" pitchFamily="34" charset="0"/>
              </a:rPr>
              <a:t>2026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EFA7EA-301D-BA68-9219-8A6F00112743}"/>
              </a:ext>
            </a:extLst>
          </p:cNvPr>
          <p:cNvSpPr txBox="1"/>
          <p:nvPr/>
        </p:nvSpPr>
        <p:spPr>
          <a:xfrm>
            <a:off x="291516" y="1616846"/>
            <a:ext cx="4297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182D6F"/>
                </a:solidFill>
                <a:latin typeface="Myriad Pro SemiExt" panose="020B0505030403020204" pitchFamily="34" charset="0"/>
              </a:rPr>
              <a:t>Linhas de Crédito para a Indústria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68D3903-63E7-649A-D60E-4F10ADD2C686}"/>
              </a:ext>
            </a:extLst>
          </p:cNvPr>
          <p:cNvSpPr txBox="1"/>
          <p:nvPr/>
        </p:nvSpPr>
        <p:spPr>
          <a:xfrm>
            <a:off x="1879007" y="7152559"/>
            <a:ext cx="46651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>
                <a:solidFill>
                  <a:srgbClr val="182A6B"/>
                </a:solidFill>
                <a:latin typeface="Myriad Pro Light" panose="020B0403030403020204" pitchFamily="34" charset="0"/>
              </a:rPr>
              <a:t>*As taxas indicadas são valores aproximados. Os valores estão sujeitos à análise de crédito pelos bancos.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D7BA2F8-666D-1A42-E9BC-545117701DCD}"/>
              </a:ext>
            </a:extLst>
          </p:cNvPr>
          <p:cNvSpPr/>
          <p:nvPr/>
        </p:nvSpPr>
        <p:spPr>
          <a:xfrm>
            <a:off x="5422143" y="1444560"/>
            <a:ext cx="1072636" cy="657723"/>
          </a:xfrm>
          <a:prstGeom prst="roundRect">
            <a:avLst>
              <a:gd name="adj" fmla="val 23619"/>
            </a:avLst>
          </a:prstGeom>
          <a:noFill/>
          <a:ln w="19050">
            <a:solidFill>
              <a:srgbClr val="8EC5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8F0017-2ACE-8B1A-49A3-C9FF512EBB50}"/>
              </a:ext>
            </a:extLst>
          </p:cNvPr>
          <p:cNvSpPr txBox="1"/>
          <p:nvPr/>
        </p:nvSpPr>
        <p:spPr>
          <a:xfrm>
            <a:off x="368827" y="7870004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182A6B"/>
                </a:solidFill>
                <a:latin typeface="Myriad Pro Black" panose="020B0803030403020204" pitchFamily="34" charset="0"/>
              </a:rPr>
              <a:t>Gerência de Desenvolvimento Industrial e Social</a:t>
            </a:r>
          </a:p>
          <a:p>
            <a:r>
              <a:rPr lang="pt-BR" sz="900" dirty="0">
                <a:solidFill>
                  <a:srgbClr val="182A6B"/>
                </a:solidFill>
                <a:latin typeface="Myriad Pro Light" panose="020B0403030403020204" pitchFamily="34" charset="0"/>
              </a:rPr>
              <a:t>Núcleo de Acesso ao Crédito do Paraná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A989306-34AB-8A69-8F3D-AFDA22BA9B73}"/>
              </a:ext>
            </a:extLst>
          </p:cNvPr>
          <p:cNvGrpSpPr/>
          <p:nvPr/>
        </p:nvGrpSpPr>
        <p:grpSpPr>
          <a:xfrm>
            <a:off x="448421" y="8265728"/>
            <a:ext cx="1991985" cy="430303"/>
            <a:chOff x="448421" y="8204146"/>
            <a:chExt cx="1991985" cy="430303"/>
          </a:xfrm>
        </p:grpSpPr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7256C520-5F7D-709B-6DB3-D24C8CA4F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0059" y="8449493"/>
              <a:ext cx="138312" cy="139080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BCAEB7BA-374A-939B-B0D8-02DDB581E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8421" y="8258174"/>
              <a:ext cx="201589" cy="134146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CEE42118-3C83-334D-D4C4-603D25C3D6D7}"/>
                </a:ext>
              </a:extLst>
            </p:cNvPr>
            <p:cNvSpPr txBox="1"/>
            <p:nvPr/>
          </p:nvSpPr>
          <p:spPr>
            <a:xfrm>
              <a:off x="650010" y="8204146"/>
              <a:ext cx="142378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>
                  <a:solidFill>
                    <a:srgbClr val="182A6B"/>
                  </a:solidFill>
                  <a:latin typeface="Myriad Pro Light" panose="020B0403030403020204" pitchFamily="34" charset="0"/>
                </a:rPr>
                <a:t>nacpr@sistemafiep.org.br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18C6815A-402A-1A7E-74B4-2C60D792FEC1}"/>
                </a:ext>
              </a:extLst>
            </p:cNvPr>
            <p:cNvSpPr txBox="1"/>
            <p:nvPr/>
          </p:nvSpPr>
          <p:spPr>
            <a:xfrm>
              <a:off x="650010" y="8403617"/>
              <a:ext cx="17903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>
                  <a:solidFill>
                    <a:srgbClr val="182A6B"/>
                  </a:solidFill>
                  <a:latin typeface="Myriad Pro Light" panose="020B0403030403020204" pitchFamily="34" charset="0"/>
                </a:rPr>
                <a:t>(41) 9.8717-4027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9585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de12ca-6140-4bd3-bd29-9126151e1ced">
      <Terms xmlns="http://schemas.microsoft.com/office/infopath/2007/PartnerControls"/>
    </lcf76f155ced4ddcb4097134ff3c332f>
    <TaxCatchAll xmlns="cf8f21a8-eced-4141-af17-41e9a394442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17140D28C21A4DA8183F08FE12D8EF" ma:contentTypeVersion="15" ma:contentTypeDescription="Crie um novo documento." ma:contentTypeScope="" ma:versionID="243990a4af897f4ee5b0e76ff714569b">
  <xsd:schema xmlns:xsd="http://www.w3.org/2001/XMLSchema" xmlns:xs="http://www.w3.org/2001/XMLSchema" xmlns:p="http://schemas.microsoft.com/office/2006/metadata/properties" xmlns:ns2="27da31d4-c945-45c8-9355-db126e73fe08" xmlns:ns3="6fde12ca-6140-4bd3-bd29-9126151e1ced" xmlns:ns4="cf8f21a8-eced-4141-af17-41e9a394442f" targetNamespace="http://schemas.microsoft.com/office/2006/metadata/properties" ma:root="true" ma:fieldsID="2af82415d25581f605375021d87e3443" ns2:_="" ns3:_="" ns4:_="">
    <xsd:import namespace="27da31d4-c945-45c8-9355-db126e73fe08"/>
    <xsd:import namespace="6fde12ca-6140-4bd3-bd29-9126151e1ced"/>
    <xsd:import namespace="cf8f21a8-eced-4141-af17-41e9a394442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a31d4-c945-45c8-9355-db126e73fe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e12ca-6140-4bd3-bd29-9126151e1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184c8c62-af11-4a97-95e1-881613c39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f21a8-eced-4141-af17-41e9a394442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e145bbd-c59a-46e0-8251-9048fc6e4ee4}" ma:internalName="TaxCatchAll" ma:showField="CatchAllData" ma:web="cf8f21a8-eced-4141-af17-41e9a39444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FEE40C-8732-4980-AE5C-351F2851D29B}">
  <ds:schemaRefs>
    <ds:schemaRef ds:uri="cf8f21a8-eced-4141-af17-41e9a394442f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6fde12ca-6140-4bd3-bd29-9126151e1ced"/>
    <ds:schemaRef ds:uri="27da31d4-c945-45c8-9355-db126e73fe0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97DB81-1EBB-4BAE-83CB-1A12335C0D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2BDD5A-4AB0-43D7-8E30-01E87916C6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a31d4-c945-45c8-9355-db126e73fe08"/>
    <ds:schemaRef ds:uri="6fde12ca-6140-4bd3-bd29-9126151e1ced"/>
    <ds:schemaRef ds:uri="cf8f21a8-eced-4141-af17-41e9a39444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3590</TotalTime>
  <Words>321</Words>
  <Application>Microsoft Office PowerPoint</Application>
  <PresentationFormat>Papel A4 (210 x 297 mm)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Myriad Pro</vt:lpstr>
      <vt:lpstr>Myriad Pro Black</vt:lpstr>
      <vt:lpstr>Myriad Pro Light</vt:lpstr>
      <vt:lpstr>Myriad Pro SemiExt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 Keiti Mori</dc:creator>
  <cp:lastModifiedBy>Rose Gomes Holanda</cp:lastModifiedBy>
  <cp:revision>43</cp:revision>
  <cp:lastPrinted>2024-02-14T17:22:35Z</cp:lastPrinted>
  <dcterms:created xsi:type="dcterms:W3CDTF">2024-01-29T12:24:03Z</dcterms:created>
  <dcterms:modified xsi:type="dcterms:W3CDTF">2026-02-09T12:58:09Z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0x0101009017140D28C21A4DA8183F08FE12D8EF</vt:lpwstr>
  </property>
  <property fmtid="{D5CDD505-2E9C-101B-9397-08002B2CF9AE}" pid="3" name="MediaServiceImageTags">
    <vt:lpwstr/>
  </property>
</Properties>
</file>